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9" r:id="rId30"/>
    <p:sldId id="291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  <p:sldId id="301" r:id="rId40"/>
    <p:sldId id="302" r:id="rId41"/>
    <p:sldId id="303" r:id="rId42"/>
    <p:sldId id="304" r:id="rId4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9" autoAdjust="0"/>
    <p:restoredTop sz="94660"/>
  </p:normalViewPr>
  <p:slideViewPr>
    <p:cSldViewPr>
      <p:cViewPr>
        <p:scale>
          <a:sx n="50" d="100"/>
          <a:sy n="50" d="100"/>
        </p:scale>
        <p:origin x="-10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D4577-C7AD-4B7D-819D-1D7F8BE1F1A3}" type="datetimeFigureOut">
              <a:rPr lang="tr-TR" smtClean="0"/>
              <a:pPr/>
              <a:t>12.01.2011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3142DE-37FD-47B4-857B-8868AE511119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142DE-37FD-47B4-857B-8868AE511119}" type="slidenum">
              <a:rPr lang="tr-TR" smtClean="0"/>
              <a:pPr/>
              <a:t>2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6513-A16B-4FF3-BD45-2DB17A313423}" type="datetimeFigureOut">
              <a:rPr lang="tr-TR" smtClean="0"/>
              <a:pPr/>
              <a:t>12.01.2011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7E7D-3874-427E-9F3D-2FBED2D155F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6513-A16B-4FF3-BD45-2DB17A313423}" type="datetimeFigureOut">
              <a:rPr lang="tr-TR" smtClean="0"/>
              <a:pPr/>
              <a:t>12.01.2011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7E7D-3874-427E-9F3D-2FBED2D155F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6513-A16B-4FF3-BD45-2DB17A313423}" type="datetimeFigureOut">
              <a:rPr lang="tr-TR" smtClean="0"/>
              <a:pPr/>
              <a:t>12.01.2011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7E7D-3874-427E-9F3D-2FBED2D155F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6513-A16B-4FF3-BD45-2DB17A313423}" type="datetimeFigureOut">
              <a:rPr lang="tr-TR" smtClean="0"/>
              <a:pPr/>
              <a:t>12.01.2011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7E7D-3874-427E-9F3D-2FBED2D155F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6513-A16B-4FF3-BD45-2DB17A313423}" type="datetimeFigureOut">
              <a:rPr lang="tr-TR" smtClean="0"/>
              <a:pPr/>
              <a:t>12.01.2011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7E7D-3874-427E-9F3D-2FBED2D155F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6513-A16B-4FF3-BD45-2DB17A313423}" type="datetimeFigureOut">
              <a:rPr lang="tr-TR" smtClean="0"/>
              <a:pPr/>
              <a:t>12.01.2011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7E7D-3874-427E-9F3D-2FBED2D155F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6513-A16B-4FF3-BD45-2DB17A313423}" type="datetimeFigureOut">
              <a:rPr lang="tr-TR" smtClean="0"/>
              <a:pPr/>
              <a:t>12.01.2011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7E7D-3874-427E-9F3D-2FBED2D155F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6513-A16B-4FF3-BD45-2DB17A313423}" type="datetimeFigureOut">
              <a:rPr lang="tr-TR" smtClean="0"/>
              <a:pPr/>
              <a:t>12.01.2011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7E7D-3874-427E-9F3D-2FBED2D155F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6513-A16B-4FF3-BD45-2DB17A313423}" type="datetimeFigureOut">
              <a:rPr lang="tr-TR" smtClean="0"/>
              <a:pPr/>
              <a:t>12.01.2011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7E7D-3874-427E-9F3D-2FBED2D155F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6513-A16B-4FF3-BD45-2DB17A313423}" type="datetimeFigureOut">
              <a:rPr lang="tr-TR" smtClean="0"/>
              <a:pPr/>
              <a:t>12.01.2011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7E7D-3874-427E-9F3D-2FBED2D155F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6513-A16B-4FF3-BD45-2DB17A313423}" type="datetimeFigureOut">
              <a:rPr lang="tr-TR" smtClean="0"/>
              <a:pPr/>
              <a:t>12.01.2011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DE7E7D-3874-427E-9F3D-2FBED2D155F3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876513-A16B-4FF3-BD45-2DB17A313423}" type="datetimeFigureOut">
              <a:rPr lang="tr-TR" smtClean="0"/>
              <a:pPr/>
              <a:t>12.01.2011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DE7E7D-3874-427E-9F3D-2FBED2D155F3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6000" dirty="0" smtClean="0"/>
              <a:t>FEN VE TEKNOLOJİ PERFORMANS ÖDEVİM</a:t>
            </a:r>
            <a:endParaRPr lang="tr-TR" sz="6000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629464"/>
          </a:xfrm>
        </p:spPr>
        <p:txBody>
          <a:bodyPr>
            <a:normAutofit lnSpcReduction="10000"/>
          </a:bodyPr>
          <a:lstStyle/>
          <a:p>
            <a:pPr algn="l"/>
            <a:endParaRPr lang="tr-TR" dirty="0" smtClean="0"/>
          </a:p>
          <a:p>
            <a:pPr algn="l"/>
            <a:r>
              <a:rPr lang="tr-TR" dirty="0" smtClean="0"/>
              <a:t> </a:t>
            </a:r>
            <a:r>
              <a:rPr lang="tr-TR" sz="3600" dirty="0" smtClean="0"/>
              <a:t>HAZIRLAYAN:YUSUF ADAM</a:t>
            </a:r>
          </a:p>
          <a:p>
            <a:pPr algn="l"/>
            <a:endParaRPr lang="tr-TR" sz="3600" dirty="0" smtClean="0"/>
          </a:p>
          <a:p>
            <a:pPr algn="l"/>
            <a:r>
              <a:rPr lang="tr-TR" sz="3600" dirty="0" smtClean="0"/>
              <a:t>     KONU:</a:t>
            </a:r>
            <a:r>
              <a:rPr lang="tr-TR" sz="3600" dirty="0" smtClean="0">
                <a:solidFill>
                  <a:srgbClr val="C00000"/>
                </a:solidFill>
              </a:rPr>
              <a:t>DUYU ORGANLARIMIZ</a:t>
            </a:r>
            <a:endParaRPr lang="tr-TR" sz="3600" dirty="0" smtClean="0"/>
          </a:p>
          <a:p>
            <a:pPr algn="l"/>
            <a:endParaRPr lang="tr-TR" sz="3600" dirty="0" smtClean="0"/>
          </a:p>
          <a:p>
            <a:pPr algn="l"/>
            <a:r>
              <a:rPr lang="tr-TR" sz="3600" dirty="0" smtClean="0"/>
              <a:t> </a:t>
            </a:r>
            <a:endParaRPr lang="tr-T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tr-TR" sz="4000" dirty="0" smtClean="0">
                <a:solidFill>
                  <a:srgbClr val="FF0000"/>
                </a:solidFill>
              </a:rPr>
              <a:t>GÖZ KUSURLARI</a:t>
            </a:r>
          </a:p>
          <a:p>
            <a:pPr algn="l"/>
            <a:r>
              <a:rPr lang="tr-TR" sz="3600" dirty="0" smtClean="0">
                <a:solidFill>
                  <a:srgbClr val="FF0000"/>
                </a:solidFill>
              </a:rPr>
              <a:t>   </a:t>
            </a:r>
            <a:r>
              <a:rPr lang="tr-TR" sz="3600" dirty="0" smtClean="0">
                <a:solidFill>
                  <a:schemeClr val="bg1"/>
                </a:solidFill>
              </a:rPr>
              <a:t> </a:t>
            </a:r>
            <a:r>
              <a:rPr lang="tr-TR" sz="5400" dirty="0" smtClean="0">
                <a:solidFill>
                  <a:srgbClr val="C00000"/>
                </a:solidFill>
              </a:rPr>
              <a:t>1)</a:t>
            </a:r>
            <a:r>
              <a:rPr lang="tr-TR" sz="4000" dirty="0" smtClean="0">
                <a:solidFill>
                  <a:schemeClr val="bg1"/>
                </a:solidFill>
              </a:rPr>
              <a:t>RENK KÖRLÜLÜĞÜ(</a:t>
            </a:r>
            <a:r>
              <a:rPr lang="tr-TR" sz="4000" dirty="0" smtClean="0">
                <a:solidFill>
                  <a:srgbClr val="C00000"/>
                </a:solidFill>
              </a:rPr>
              <a:t>DALTONİZM)</a:t>
            </a:r>
            <a:endParaRPr lang="tr-TR" sz="5400" dirty="0" smtClean="0">
              <a:solidFill>
                <a:srgbClr val="C00000"/>
              </a:solidFill>
            </a:endParaRPr>
          </a:p>
          <a:p>
            <a:pPr algn="l"/>
            <a:r>
              <a:rPr lang="tr-TR" sz="5400" dirty="0" smtClean="0">
                <a:solidFill>
                  <a:srgbClr val="C00000"/>
                </a:solidFill>
              </a:rPr>
              <a:t>  2)</a:t>
            </a:r>
            <a:r>
              <a:rPr lang="tr-TR" sz="4000" dirty="0" smtClean="0">
                <a:solidFill>
                  <a:schemeClr val="bg1"/>
                </a:solidFill>
              </a:rPr>
              <a:t>ŞAŞILIK</a:t>
            </a:r>
            <a:endParaRPr lang="tr-TR" sz="5400" dirty="0" smtClean="0">
              <a:solidFill>
                <a:srgbClr val="C00000"/>
              </a:solidFill>
            </a:endParaRPr>
          </a:p>
          <a:p>
            <a:pPr algn="l"/>
            <a:r>
              <a:rPr lang="tr-TR" sz="5400" dirty="0" smtClean="0">
                <a:solidFill>
                  <a:srgbClr val="C00000"/>
                </a:solidFill>
              </a:rPr>
              <a:t>  3</a:t>
            </a:r>
            <a:r>
              <a:rPr lang="tr-TR" sz="4000" dirty="0" smtClean="0">
                <a:solidFill>
                  <a:schemeClr val="bg1"/>
                </a:solidFill>
              </a:rPr>
              <a:t>MİYOPLUK</a:t>
            </a:r>
            <a:endParaRPr lang="tr-TR" sz="5400" dirty="0" smtClean="0">
              <a:solidFill>
                <a:srgbClr val="C00000"/>
              </a:solidFill>
            </a:endParaRPr>
          </a:p>
          <a:p>
            <a:pPr algn="l"/>
            <a:r>
              <a:rPr lang="tr-TR" sz="5400" dirty="0" smtClean="0">
                <a:solidFill>
                  <a:srgbClr val="C00000"/>
                </a:solidFill>
              </a:rPr>
              <a:t>  4)</a:t>
            </a:r>
            <a:r>
              <a:rPr lang="tr-TR" sz="4000" dirty="0" smtClean="0">
                <a:solidFill>
                  <a:schemeClr val="bg1"/>
                </a:solidFill>
              </a:rPr>
              <a:t>HİPERMETROPLUK</a:t>
            </a:r>
            <a:endParaRPr lang="tr-TR" sz="5400" dirty="0" smtClean="0">
              <a:solidFill>
                <a:srgbClr val="C00000"/>
              </a:solidFill>
            </a:endParaRPr>
          </a:p>
          <a:p>
            <a:pPr algn="l"/>
            <a:r>
              <a:rPr lang="tr-TR" sz="5400" dirty="0" smtClean="0">
                <a:solidFill>
                  <a:srgbClr val="C00000"/>
                </a:solidFill>
              </a:rPr>
              <a:t>  5)</a:t>
            </a:r>
            <a:r>
              <a:rPr lang="tr-TR" sz="4000" dirty="0" smtClean="0">
                <a:solidFill>
                  <a:schemeClr val="bg1"/>
                </a:solidFill>
              </a:rPr>
              <a:t>ASTİGMATİZM</a:t>
            </a:r>
            <a:endParaRPr lang="tr-TR" sz="5400" dirty="0" smtClean="0">
              <a:solidFill>
                <a:srgbClr val="C00000"/>
              </a:solidFill>
            </a:endParaRPr>
          </a:p>
          <a:p>
            <a:pPr algn="l"/>
            <a:r>
              <a:rPr lang="tr-TR" sz="5400" dirty="0" smtClean="0">
                <a:solidFill>
                  <a:srgbClr val="C00000"/>
                </a:solidFill>
              </a:rPr>
              <a:t>  6)</a:t>
            </a:r>
            <a:r>
              <a:rPr lang="tr-TR" sz="4000" dirty="0" smtClean="0">
                <a:solidFill>
                  <a:schemeClr val="bg1"/>
                </a:solidFill>
              </a:rPr>
              <a:t>KATARKT</a:t>
            </a:r>
            <a:endParaRPr lang="tr-TR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/>
            <a:r>
              <a:rPr lang="tr-TR" dirty="0" smtClean="0"/>
              <a:t>   </a:t>
            </a:r>
            <a:r>
              <a:rPr lang="tr-TR" sz="3600" dirty="0" smtClean="0">
                <a:solidFill>
                  <a:srgbClr val="C00000"/>
                </a:solidFill>
              </a:rPr>
              <a:t>1)RENK KÖRLÜLÜĞÜ:</a:t>
            </a:r>
            <a:r>
              <a:rPr lang="tr-TR" sz="3600" dirty="0" smtClean="0">
                <a:solidFill>
                  <a:schemeClr val="bg1"/>
                </a:solidFill>
              </a:rPr>
              <a:t>Genellikle kırmızı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  ve yeşil renkler birbirinden ayırt edilemez.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 Noktalı veya renkli rakam testi ile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  tedavi edilir  ve tedavisi mümkün değildir.</a:t>
            </a:r>
            <a:endParaRPr lang="tr-TR" dirty="0"/>
          </a:p>
        </p:txBody>
      </p:sp>
      <p:pic>
        <p:nvPicPr>
          <p:cNvPr id="4" name="3 Resim" descr="Deuteranopia-Color-Spectr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780928"/>
            <a:ext cx="8352928" cy="4077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 flipV="1">
            <a:off x="533400" y="980728"/>
            <a:ext cx="7851648" cy="390872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/>
            <a:r>
              <a:rPr lang="tr-TR" sz="4000" dirty="0" smtClean="0">
                <a:solidFill>
                  <a:srgbClr val="C00000"/>
                </a:solidFill>
              </a:rPr>
              <a:t>2)ŞAŞILIK:</a:t>
            </a:r>
            <a:r>
              <a:rPr lang="tr-TR" sz="4000" dirty="0" smtClean="0">
                <a:solidFill>
                  <a:schemeClr val="bg1"/>
                </a:solidFill>
              </a:rPr>
              <a:t>Göz yuvarlağının hareket ettiren kasların uyumsuzluğu ile ortaya çıkar.Bu durumda iki göz uyum içinde çalışamaz,farklı yönlere bakar.Genellikle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Ameliyatla düzeltilir.</a:t>
            </a:r>
            <a:endParaRPr lang="tr-TR" sz="4000" dirty="0">
              <a:solidFill>
                <a:srgbClr val="C00000"/>
              </a:solidFill>
            </a:endParaRPr>
          </a:p>
        </p:txBody>
      </p:sp>
      <p:pic>
        <p:nvPicPr>
          <p:cNvPr id="4" name="3 Resim" descr="sasili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3212976"/>
            <a:ext cx="6408712" cy="3645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/>
            <a:r>
              <a:rPr lang="tr-TR" sz="4000" dirty="0" smtClean="0">
                <a:solidFill>
                  <a:srgbClr val="C00000"/>
                </a:solidFill>
              </a:rPr>
              <a:t> 3)MİYOP: </a:t>
            </a:r>
            <a:r>
              <a:rPr lang="tr-TR" sz="3600" dirty="0" smtClean="0">
                <a:solidFill>
                  <a:schemeClr val="bg1"/>
                </a:solidFill>
              </a:rPr>
              <a:t>Uzağın net</a:t>
            </a:r>
            <a:r>
              <a:rPr lang="tr-TR" sz="4000" dirty="0" smtClean="0">
                <a:solidFill>
                  <a:schemeClr val="bg1"/>
                </a:solidFill>
              </a:rPr>
              <a:t> görülmemesidir.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Miyop gözlerde gözün önden arkaya 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olan çapı normalden uzun ya da göz 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merceği normalden daha şişkindir.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Kalın kenarlı mercekle düzeltilebilir.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</a:t>
            </a:r>
            <a:endParaRPr lang="tr-TR" sz="4000" dirty="0">
              <a:solidFill>
                <a:srgbClr val="C00000"/>
              </a:solidFill>
            </a:endParaRPr>
          </a:p>
        </p:txBody>
      </p:sp>
      <p:pic>
        <p:nvPicPr>
          <p:cNvPr id="4" name="3 Resim" descr="miyo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395536" y="4797152"/>
            <a:ext cx="45719" cy="679989"/>
          </a:xfrm>
          <a:prstGeom prst="rect">
            <a:avLst/>
          </a:prstGeom>
        </p:spPr>
      </p:pic>
      <p:pic>
        <p:nvPicPr>
          <p:cNvPr id="5" name="4 Resim" descr="my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V="1">
            <a:off x="251520" y="4797152"/>
            <a:ext cx="3240360" cy="72008"/>
          </a:xfrm>
          <a:prstGeom prst="rect">
            <a:avLst/>
          </a:prstGeom>
        </p:spPr>
      </p:pic>
      <p:pic>
        <p:nvPicPr>
          <p:cNvPr id="6" name="5 Resim" descr="my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3501008"/>
            <a:ext cx="6984776" cy="3356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5719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/>
            <a:r>
              <a:rPr lang="tr-TR" sz="4000" dirty="0" smtClean="0">
                <a:solidFill>
                  <a:srgbClr val="C00000"/>
                </a:solidFill>
              </a:rPr>
              <a:t> 4)HİPERMETROPLUK:</a:t>
            </a:r>
            <a:r>
              <a:rPr lang="tr-TR" sz="4000" dirty="0" smtClean="0">
                <a:solidFill>
                  <a:schemeClr val="bg1"/>
                </a:solidFill>
              </a:rPr>
              <a:t>Yakının net 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görülmemesidir.</a:t>
            </a:r>
            <a:r>
              <a:rPr lang="tr-TR" sz="4000" dirty="0" err="1" smtClean="0">
                <a:solidFill>
                  <a:schemeClr val="bg1"/>
                </a:solidFill>
              </a:rPr>
              <a:t>Hipermet</a:t>
            </a:r>
            <a:r>
              <a:rPr lang="tr-TR" sz="4000" dirty="0" smtClean="0">
                <a:solidFill>
                  <a:schemeClr val="bg1"/>
                </a:solidFill>
              </a:rPr>
              <a:t> rop gözlerde 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gözün önden arkaya olan çapı normal</a:t>
            </a:r>
            <a:r>
              <a:rPr lang="tr-TR" sz="4000" dirty="0" smtClean="0">
                <a:solidFill>
                  <a:srgbClr val="C00000"/>
                </a:solidFill>
              </a:rPr>
              <a:t>-</a:t>
            </a:r>
          </a:p>
          <a:p>
            <a:pPr algn="l"/>
            <a:r>
              <a:rPr lang="tr-TR" sz="4000" dirty="0" smtClean="0">
                <a:solidFill>
                  <a:srgbClr val="C00000"/>
                </a:solidFill>
              </a:rPr>
              <a:t> </a:t>
            </a:r>
            <a:r>
              <a:rPr lang="tr-TR" sz="4000" dirty="0" smtClean="0">
                <a:solidFill>
                  <a:schemeClr val="bg1"/>
                </a:solidFill>
              </a:rPr>
              <a:t> den daha kısa ya da göz merceği normal-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den daha incedir.İnce kenarlı mercekle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düzeltilebilir.</a:t>
            </a:r>
          </a:p>
        </p:txBody>
      </p:sp>
      <p:pic>
        <p:nvPicPr>
          <p:cNvPr id="4" name="3 Resim" descr="hip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4149080"/>
            <a:ext cx="5184576" cy="2708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/>
            <a:r>
              <a:rPr lang="tr-TR" dirty="0" smtClean="0"/>
              <a:t>  </a:t>
            </a:r>
            <a:r>
              <a:rPr lang="tr-TR" sz="4000" dirty="0" smtClean="0">
                <a:solidFill>
                  <a:srgbClr val="C00000"/>
                </a:solidFill>
              </a:rPr>
              <a:t>5)ASTİGMATİZM:</a:t>
            </a:r>
            <a:r>
              <a:rPr lang="tr-TR" sz="3600" dirty="0" smtClean="0">
                <a:solidFill>
                  <a:schemeClr val="bg1"/>
                </a:solidFill>
              </a:rPr>
              <a:t>Göz merceği </a:t>
            </a:r>
            <a:r>
              <a:rPr lang="tr-TR" sz="3600" dirty="0" err="1" smtClean="0">
                <a:solidFill>
                  <a:schemeClr val="bg1"/>
                </a:solidFill>
              </a:rPr>
              <a:t>yüzeğinin</a:t>
            </a:r>
            <a:endParaRPr lang="tr-TR" sz="3600" dirty="0" smtClean="0">
              <a:solidFill>
                <a:schemeClr val="bg1"/>
              </a:solidFill>
            </a:endParaRP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pürüzlü hal alması ya da korneanın kavislen-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</a:t>
            </a:r>
            <a:r>
              <a:rPr lang="tr-TR" sz="3600" dirty="0" err="1" smtClean="0">
                <a:solidFill>
                  <a:schemeClr val="bg1"/>
                </a:solidFill>
              </a:rPr>
              <a:t>mesi</a:t>
            </a:r>
            <a:r>
              <a:rPr lang="tr-TR" sz="3600" dirty="0" smtClean="0">
                <a:solidFill>
                  <a:schemeClr val="bg1"/>
                </a:solidFill>
              </a:rPr>
              <a:t> sonucunda oluşur.Astigmatizm 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silindirik mercekle düzeltilebilir.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4" name="3 Resim" descr="astigm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852936"/>
            <a:ext cx="7344816" cy="4005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/>
            <a:r>
              <a:rPr lang="tr-TR" sz="4000" dirty="0" smtClean="0">
                <a:solidFill>
                  <a:srgbClr val="C00000"/>
                </a:solidFill>
              </a:rPr>
              <a:t> 6)KATARAKT:</a:t>
            </a:r>
            <a:r>
              <a:rPr lang="tr-TR" sz="3600" dirty="0" smtClean="0">
                <a:solidFill>
                  <a:schemeClr val="bg1"/>
                </a:solidFill>
              </a:rPr>
              <a:t>Göz merceğinin içindeki 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sıvının ya da saydamlığını kaybetmesi 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sonucunda oluşur.Görüntü sarı lekeye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düşmez.</a:t>
            </a:r>
          </a:p>
          <a:p>
            <a:pPr algn="l"/>
            <a:endParaRPr lang="tr-TR" sz="4000" dirty="0" smtClean="0">
              <a:solidFill>
                <a:srgbClr val="C00000"/>
              </a:solidFill>
            </a:endParaRPr>
          </a:p>
        </p:txBody>
      </p:sp>
      <p:pic>
        <p:nvPicPr>
          <p:cNvPr id="4" name="3 Resim" descr="katarak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708920"/>
            <a:ext cx="7056784" cy="4149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/>
            <a:r>
              <a:rPr lang="tr-TR" sz="4000" dirty="0" smtClean="0">
                <a:solidFill>
                  <a:srgbClr val="C00000"/>
                </a:solidFill>
              </a:rPr>
              <a:t>           KONTAK LENS VE GÖZLÜK</a:t>
            </a:r>
          </a:p>
          <a:p>
            <a:pPr algn="l"/>
            <a:r>
              <a:rPr lang="tr-TR" sz="4000" dirty="0" smtClean="0">
                <a:solidFill>
                  <a:srgbClr val="C00000"/>
                </a:solidFill>
              </a:rPr>
              <a:t>  </a:t>
            </a:r>
            <a:r>
              <a:rPr lang="tr-TR" sz="4000" dirty="0" smtClean="0">
                <a:solidFill>
                  <a:schemeClr val="bg1"/>
                </a:solidFill>
              </a:rPr>
              <a:t>Miyopluk,hipermetropluk  ve </a:t>
            </a:r>
            <a:r>
              <a:rPr lang="tr-TR" sz="4000" dirty="0" err="1" smtClean="0">
                <a:solidFill>
                  <a:schemeClr val="bg1"/>
                </a:solidFill>
              </a:rPr>
              <a:t>astigma</a:t>
            </a:r>
            <a:r>
              <a:rPr lang="tr-TR" sz="4000" dirty="0" smtClean="0">
                <a:solidFill>
                  <a:schemeClr val="bg1"/>
                </a:solidFill>
              </a:rPr>
              <a:t>-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</a:t>
            </a:r>
            <a:r>
              <a:rPr lang="tr-TR" sz="4000" dirty="0" err="1" smtClean="0">
                <a:solidFill>
                  <a:schemeClr val="bg1"/>
                </a:solidFill>
              </a:rPr>
              <a:t>tizm</a:t>
            </a:r>
            <a:r>
              <a:rPr lang="tr-TR" sz="4000" dirty="0" smtClean="0">
                <a:solidFill>
                  <a:schemeClr val="bg1"/>
                </a:solidFill>
              </a:rPr>
              <a:t> göz kusurlarının tedavisinde 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kontak lensler ve gözlük kullanılır.</a:t>
            </a:r>
          </a:p>
          <a:p>
            <a:pPr algn="l"/>
            <a:endParaRPr lang="tr-TR" sz="4000" dirty="0">
              <a:solidFill>
                <a:srgbClr val="C00000"/>
              </a:solidFill>
            </a:endParaRPr>
          </a:p>
        </p:txBody>
      </p:sp>
      <p:pic>
        <p:nvPicPr>
          <p:cNvPr id="4" name="3 Resim" descr="kontak le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924944"/>
            <a:ext cx="4032448" cy="3933056"/>
          </a:xfrm>
          <a:prstGeom prst="rect">
            <a:avLst/>
          </a:prstGeom>
        </p:spPr>
      </p:pic>
      <p:pic>
        <p:nvPicPr>
          <p:cNvPr id="5" name="4 Resim" descr="kk_gozlu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924944"/>
            <a:ext cx="4572000" cy="3933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13184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tr-TR" sz="4000" dirty="0" smtClean="0">
                <a:solidFill>
                  <a:srgbClr val="C00000"/>
                </a:solidFill>
              </a:rPr>
              <a:t>KORNEA NAKLİ</a:t>
            </a:r>
          </a:p>
          <a:p>
            <a:pPr algn="l"/>
            <a:r>
              <a:rPr lang="tr-TR" sz="4000" dirty="0" smtClean="0">
                <a:solidFill>
                  <a:srgbClr val="C00000"/>
                </a:solidFill>
              </a:rPr>
              <a:t>  </a:t>
            </a:r>
            <a:r>
              <a:rPr lang="tr-TR" sz="4000" dirty="0" smtClean="0">
                <a:solidFill>
                  <a:schemeClr val="bg1"/>
                </a:solidFill>
              </a:rPr>
              <a:t>Korneadaki saydamlığın bozulduğu veya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yok olduğu durumlarda ya da korneanın 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şeklinin değiştirdiği durumlarda kornea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nakli yapılır.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Gözün bozuk olan korneasının sağlam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bir kornea ile değiştirilmesine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</a:t>
            </a:r>
            <a:r>
              <a:rPr lang="tr-TR" sz="4000" dirty="0" smtClean="0">
                <a:solidFill>
                  <a:srgbClr val="C00000"/>
                </a:solidFill>
              </a:rPr>
              <a:t>kornea nakli </a:t>
            </a:r>
            <a:r>
              <a:rPr lang="tr-TR" sz="4000" dirty="0" smtClean="0">
                <a:solidFill>
                  <a:schemeClr val="bg1"/>
                </a:solidFill>
              </a:rPr>
              <a:t>denir.</a:t>
            </a:r>
            <a:endParaRPr lang="tr-TR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tr-TR" sz="3600" dirty="0" smtClean="0">
                <a:solidFill>
                  <a:srgbClr val="C00000"/>
                </a:solidFill>
              </a:rPr>
              <a:t>GÖZ SAĞLIĞI</a:t>
            </a:r>
          </a:p>
          <a:p>
            <a:pPr algn="l"/>
            <a:r>
              <a:rPr lang="tr-TR" sz="3600" dirty="0" smtClean="0">
                <a:solidFill>
                  <a:srgbClr val="C00000"/>
                </a:solidFill>
              </a:rPr>
              <a:t> </a:t>
            </a:r>
            <a:r>
              <a:rPr lang="tr-TR" sz="3600" dirty="0" smtClean="0">
                <a:solidFill>
                  <a:schemeClr val="bg1"/>
                </a:solidFill>
              </a:rPr>
              <a:t>Gözler temiz tutulmalıdır.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Gözler aşırı ışıktan korunmalıdır.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Başkalarının havlularını kullanmamalıyız.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Televizyona aşırı yakından bakılmamalıdır.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Gözler düzenli aralıklarla hekime gösterilmeli</a:t>
            </a:r>
          </a:p>
          <a:p>
            <a:pPr algn="l"/>
            <a:endParaRPr lang="tr-TR" sz="3600" dirty="0">
              <a:solidFill>
                <a:srgbClr val="C00000"/>
              </a:solidFill>
            </a:endParaRPr>
          </a:p>
        </p:txBody>
      </p:sp>
      <p:pic>
        <p:nvPicPr>
          <p:cNvPr id="4" name="3 Resim" descr="GozMakyaji_Teknikler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3789040"/>
            <a:ext cx="6840760" cy="3068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4941168"/>
          </a:xfrm>
        </p:spPr>
        <p:txBody>
          <a:bodyPr>
            <a:normAutofit/>
          </a:bodyPr>
          <a:lstStyle/>
          <a:p>
            <a:pPr algn="ctr"/>
            <a:endParaRPr lang="tr-TR" sz="6000" dirty="0">
              <a:solidFill>
                <a:srgbClr val="C00000"/>
              </a:solidFill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tr-TR" sz="6000" dirty="0" smtClean="0">
                <a:solidFill>
                  <a:srgbClr val="C00000"/>
                </a:solidFill>
              </a:rPr>
              <a:t>DUYU </a:t>
            </a:r>
          </a:p>
          <a:p>
            <a:pPr algn="ctr"/>
            <a:r>
              <a:rPr lang="tr-TR" sz="6000" dirty="0" smtClean="0">
                <a:solidFill>
                  <a:srgbClr val="C00000"/>
                </a:solidFill>
              </a:rPr>
              <a:t>ORGANLARIMIZ</a:t>
            </a:r>
            <a:endParaRPr lang="tr-TR" sz="3200" dirty="0" smtClean="0">
              <a:solidFill>
                <a:schemeClr val="bg1"/>
              </a:solidFill>
            </a:endParaRPr>
          </a:p>
          <a:p>
            <a:pPr algn="l"/>
            <a:r>
              <a:rPr lang="tr-TR" sz="3200" dirty="0" smtClean="0">
                <a:solidFill>
                  <a:schemeClr val="bg1"/>
                </a:solidFill>
              </a:rPr>
              <a:t>        Duyu organlarımız dış ortamdan gelen ışık,</a:t>
            </a:r>
          </a:p>
          <a:p>
            <a:pPr algn="l"/>
            <a:r>
              <a:rPr lang="tr-TR" sz="3200" dirty="0" smtClean="0">
                <a:solidFill>
                  <a:schemeClr val="bg1"/>
                </a:solidFill>
              </a:rPr>
              <a:t>        ses,sıcaklık gibi uyarıları algılayan organlara</a:t>
            </a:r>
          </a:p>
          <a:p>
            <a:pPr algn="l"/>
            <a:r>
              <a:rPr lang="tr-TR" sz="3200" dirty="0" smtClean="0">
                <a:solidFill>
                  <a:schemeClr val="bg1"/>
                </a:solidFill>
              </a:rPr>
              <a:t>      </a:t>
            </a:r>
            <a:r>
              <a:rPr lang="tr-TR" sz="3200" dirty="0" smtClean="0">
                <a:solidFill>
                  <a:srgbClr val="C00000"/>
                </a:solidFill>
              </a:rPr>
              <a:t>  duyu organları </a:t>
            </a:r>
            <a:r>
              <a:rPr lang="tr-TR" sz="3200" dirty="0" smtClean="0">
                <a:solidFill>
                  <a:schemeClr val="bg1"/>
                </a:solidFill>
              </a:rPr>
              <a:t>denir.</a:t>
            </a:r>
            <a:endParaRPr lang="tr-TR" sz="3200" dirty="0" smtClean="0">
              <a:solidFill>
                <a:srgbClr val="C00000"/>
              </a:solidFill>
            </a:endParaRPr>
          </a:p>
          <a:p>
            <a:pPr algn="l"/>
            <a:r>
              <a:rPr lang="tr-TR" sz="6000" dirty="0" smtClean="0">
                <a:solidFill>
                  <a:srgbClr val="C00000"/>
                </a:solidFill>
              </a:rPr>
              <a:t>   </a:t>
            </a:r>
          </a:p>
        </p:txBody>
      </p:sp>
      <p:pic>
        <p:nvPicPr>
          <p:cNvPr id="4" name="3 Resim" descr="kulak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4005064"/>
            <a:ext cx="2339752" cy="2852936"/>
          </a:xfrm>
          <a:prstGeom prst="rect">
            <a:avLst/>
          </a:prstGeom>
        </p:spPr>
      </p:pic>
      <p:pic>
        <p:nvPicPr>
          <p:cNvPr id="5" name="4 Resim" descr="nos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4005064"/>
            <a:ext cx="2160240" cy="2852936"/>
          </a:xfrm>
          <a:prstGeom prst="rect">
            <a:avLst/>
          </a:prstGeom>
        </p:spPr>
      </p:pic>
      <p:pic>
        <p:nvPicPr>
          <p:cNvPr id="6" name="5 Resim" descr="eye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20272" y="4005064"/>
            <a:ext cx="2123728" cy="2852936"/>
          </a:xfrm>
          <a:prstGeom prst="rect">
            <a:avLst/>
          </a:prstGeom>
        </p:spPr>
      </p:pic>
      <p:pic>
        <p:nvPicPr>
          <p:cNvPr id="7" name="6 Resim" descr="dil__2009_04_27__22_11_44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4005064"/>
            <a:ext cx="2123728" cy="285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5719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tr-TR" sz="4000" dirty="0" smtClean="0">
                <a:solidFill>
                  <a:srgbClr val="C00000"/>
                </a:solidFill>
              </a:rPr>
              <a:t>KULAK</a:t>
            </a:r>
          </a:p>
          <a:p>
            <a:pPr algn="l"/>
            <a:r>
              <a:rPr lang="tr-TR" sz="4000" dirty="0" smtClean="0">
                <a:solidFill>
                  <a:srgbClr val="C00000"/>
                </a:solidFill>
              </a:rPr>
              <a:t>  </a:t>
            </a:r>
            <a:r>
              <a:rPr lang="tr-TR" sz="4000" dirty="0" smtClean="0">
                <a:solidFill>
                  <a:schemeClr val="bg1"/>
                </a:solidFill>
              </a:rPr>
              <a:t>Kulak işitme ve denge organımızdır.Ya-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</a:t>
            </a:r>
            <a:r>
              <a:rPr lang="tr-TR" sz="4000" dirty="0" err="1" smtClean="0">
                <a:solidFill>
                  <a:schemeClr val="bg1"/>
                </a:solidFill>
              </a:rPr>
              <a:t>pısınsda</a:t>
            </a:r>
            <a:r>
              <a:rPr lang="tr-TR" sz="4000" dirty="0" smtClean="0">
                <a:solidFill>
                  <a:schemeClr val="bg1"/>
                </a:solidFill>
              </a:rPr>
              <a:t> bulunan duyu almaçları saye-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sinde havadaki ses dalgalarının algılan-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</a:t>
            </a:r>
            <a:r>
              <a:rPr lang="tr-TR" sz="4000" dirty="0" err="1" smtClean="0">
                <a:solidFill>
                  <a:schemeClr val="bg1"/>
                </a:solidFill>
              </a:rPr>
              <a:t>masını</a:t>
            </a:r>
            <a:r>
              <a:rPr lang="tr-TR" sz="4000" dirty="0" smtClean="0">
                <a:solidFill>
                  <a:schemeClr val="bg1"/>
                </a:solidFill>
              </a:rPr>
              <a:t> sağlar.Kulak dış kulak,orta kulak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ve iç kulak olmak üzere üç bölümden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oluşur.</a:t>
            </a:r>
            <a:endParaRPr lang="tr-TR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13184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-819472"/>
            <a:ext cx="9144000" cy="7677472"/>
          </a:xfrm>
        </p:spPr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  <p:pic>
        <p:nvPicPr>
          <p:cNvPr id="4" name="3 Resim" descr="imagesCA3WJH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764704"/>
            <a:ext cx="7848872" cy="5328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7893496"/>
          </a:xfrm>
        </p:spPr>
        <p:txBody>
          <a:bodyPr>
            <a:normAutofit/>
          </a:bodyPr>
          <a:lstStyle/>
          <a:p>
            <a:pPr algn="ctr"/>
            <a:r>
              <a:rPr lang="tr-TR" sz="4000" dirty="0" smtClean="0">
                <a:solidFill>
                  <a:srgbClr val="C00000"/>
                </a:solidFill>
              </a:rPr>
              <a:t>DIŞ KULAK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Kulak kepçesi ve kulak yolundan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oluşur.Kulak kepçesi kıkırdaktan 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 yapılmış kıvrımlı bir yapıdır.Kıvrımlı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 yapı sayesinde ses dalgalarını toplaya-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 </a:t>
            </a:r>
            <a:r>
              <a:rPr lang="tr-TR" sz="4000" dirty="0" err="1" smtClean="0">
                <a:solidFill>
                  <a:schemeClr val="bg1"/>
                </a:solidFill>
              </a:rPr>
              <a:t>rak</a:t>
            </a:r>
            <a:r>
              <a:rPr lang="tr-TR" sz="4000" dirty="0" smtClean="0">
                <a:solidFill>
                  <a:schemeClr val="bg1"/>
                </a:solidFill>
              </a:rPr>
              <a:t> kulak yoluna iletir.Kulak yolunun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 sonunda kulak zarı bulunur.Kafatası-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  </a:t>
            </a:r>
            <a:r>
              <a:rPr lang="tr-TR" sz="4000" dirty="0" err="1" smtClean="0">
                <a:solidFill>
                  <a:schemeClr val="bg1"/>
                </a:solidFill>
              </a:rPr>
              <a:t>nın</a:t>
            </a:r>
            <a:r>
              <a:rPr lang="tr-TR" sz="4000" dirty="0" smtClean="0">
                <a:solidFill>
                  <a:schemeClr val="bg1"/>
                </a:solidFill>
              </a:rPr>
              <a:t> içine doğru uzanan kulak yolunda,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  kıllar ve salgı bezleri bulunur.</a:t>
            </a:r>
          </a:p>
          <a:p>
            <a:pPr algn="l"/>
            <a:endParaRPr lang="tr-TR" sz="4000" dirty="0" smtClean="0">
              <a:solidFill>
                <a:schemeClr val="bg1"/>
              </a:solidFill>
            </a:endParaRPr>
          </a:p>
          <a:p>
            <a:pPr algn="l"/>
            <a:endParaRPr lang="tr-TR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tr-TR" dirty="0" smtClean="0">
                <a:solidFill>
                  <a:srgbClr val="C00000"/>
                </a:solidFill>
              </a:rPr>
              <a:t>KULAK KEPÇESİ</a:t>
            </a:r>
            <a:br>
              <a:rPr lang="tr-TR" dirty="0" smtClean="0">
                <a:solidFill>
                  <a:srgbClr val="C00000"/>
                </a:solidFill>
              </a:rPr>
            </a:b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4" name="3 Resim" descr="kulak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3110439" y="4040059"/>
            <a:ext cx="834890" cy="720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4 Resim" descr="kulak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2348880"/>
            <a:ext cx="7272808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tr-TR" sz="4000" dirty="0" smtClean="0">
                <a:solidFill>
                  <a:srgbClr val="C00000"/>
                </a:solidFill>
              </a:rPr>
              <a:t> ORTA KULAK</a:t>
            </a:r>
          </a:p>
          <a:p>
            <a:pPr algn="l"/>
            <a:r>
              <a:rPr lang="tr-TR" sz="4000" dirty="0" smtClean="0">
                <a:solidFill>
                  <a:srgbClr val="C00000"/>
                </a:solidFill>
              </a:rPr>
              <a:t>   </a:t>
            </a:r>
            <a:r>
              <a:rPr lang="tr-TR" sz="4000" dirty="0" smtClean="0">
                <a:solidFill>
                  <a:schemeClr val="bg1"/>
                </a:solidFill>
              </a:rPr>
              <a:t>Çekiç,örs,üzengi kemikleri,</a:t>
            </a:r>
            <a:r>
              <a:rPr lang="tr-TR" sz="4000" dirty="0" err="1" smtClean="0">
                <a:solidFill>
                  <a:schemeClr val="bg1"/>
                </a:solidFill>
              </a:rPr>
              <a:t>örstaki</a:t>
            </a:r>
            <a:r>
              <a:rPr lang="tr-TR" sz="4000" dirty="0" smtClean="0">
                <a:solidFill>
                  <a:schemeClr val="bg1"/>
                </a:solidFill>
              </a:rPr>
              <a:t> </a:t>
            </a:r>
            <a:r>
              <a:rPr lang="tr-TR" sz="4000" dirty="0" err="1" smtClean="0">
                <a:solidFill>
                  <a:schemeClr val="bg1"/>
                </a:solidFill>
              </a:rPr>
              <a:t>bo</a:t>
            </a:r>
            <a:r>
              <a:rPr lang="tr-TR" sz="4000" dirty="0" smtClean="0">
                <a:solidFill>
                  <a:schemeClr val="bg1"/>
                </a:solidFill>
              </a:rPr>
              <a:t>-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 </a:t>
            </a:r>
            <a:r>
              <a:rPr lang="tr-TR" sz="4000" dirty="0" err="1" smtClean="0">
                <a:solidFill>
                  <a:schemeClr val="bg1"/>
                </a:solidFill>
              </a:rPr>
              <a:t>rusu</a:t>
            </a:r>
            <a:r>
              <a:rPr lang="tr-TR" sz="4000" dirty="0" smtClean="0">
                <a:solidFill>
                  <a:schemeClr val="bg1"/>
                </a:solidFill>
              </a:rPr>
              <a:t> oval pencereden oluşur.Üzengi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kemiği vücudun en küçük kemiğidir. 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Oval pencere,orta kulakla iç kulağı bağ-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</a:t>
            </a:r>
            <a:r>
              <a:rPr lang="tr-TR" sz="4000" dirty="0" err="1" smtClean="0">
                <a:solidFill>
                  <a:schemeClr val="bg1"/>
                </a:solidFill>
              </a:rPr>
              <a:t>lar</a:t>
            </a:r>
            <a:r>
              <a:rPr lang="tr-TR" sz="4000" dirty="0" smtClean="0">
                <a:solidFill>
                  <a:schemeClr val="bg1"/>
                </a:solidFill>
              </a:rPr>
              <a:t>.</a:t>
            </a:r>
            <a:endParaRPr lang="tr-TR" sz="4000" dirty="0" smtClean="0">
              <a:solidFill>
                <a:srgbClr val="C00000"/>
              </a:solidFill>
            </a:endParaRPr>
          </a:p>
          <a:p>
            <a:pPr algn="l"/>
            <a:endParaRPr lang="tr-TR" sz="4000" dirty="0" smtClean="0">
              <a:solidFill>
                <a:srgbClr val="C00000"/>
              </a:solidFill>
            </a:endParaRPr>
          </a:p>
          <a:p>
            <a:pPr algn="l"/>
            <a:r>
              <a:rPr lang="tr-TR" sz="4000" dirty="0" smtClean="0">
                <a:solidFill>
                  <a:srgbClr val="C00000"/>
                </a:solidFill>
              </a:rPr>
              <a:t> </a:t>
            </a:r>
            <a:endParaRPr lang="tr-TR" sz="4000" dirty="0">
              <a:solidFill>
                <a:srgbClr val="C00000"/>
              </a:solidFill>
            </a:endParaRPr>
          </a:p>
        </p:txBody>
      </p:sp>
      <p:pic>
        <p:nvPicPr>
          <p:cNvPr id="4" name="3 Resim" descr="malle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573016"/>
            <a:ext cx="5688632" cy="3284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8892480" cy="6858000"/>
          </a:xfrm>
        </p:spPr>
        <p:txBody>
          <a:bodyPr>
            <a:normAutofit/>
          </a:bodyPr>
          <a:lstStyle/>
          <a:p>
            <a:pPr algn="ctr"/>
            <a:r>
              <a:rPr lang="tr-TR" sz="4000" dirty="0" smtClean="0">
                <a:solidFill>
                  <a:srgbClr val="C00000"/>
                </a:solidFill>
              </a:rPr>
              <a:t>İÇ KULAK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İç kulakta salyangoz ve yarım daire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kanalları bulunur.Seslerin algılanma-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</a:t>
            </a:r>
            <a:r>
              <a:rPr lang="tr-TR" sz="4000" dirty="0" err="1" smtClean="0">
                <a:solidFill>
                  <a:schemeClr val="bg1"/>
                </a:solidFill>
              </a:rPr>
              <a:t>sını</a:t>
            </a:r>
            <a:r>
              <a:rPr lang="tr-TR" sz="4000" dirty="0" smtClean="0">
                <a:solidFill>
                  <a:schemeClr val="bg1"/>
                </a:solidFill>
              </a:rPr>
              <a:t> sağlayan işitme almaçlarına ve işit-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</a:t>
            </a:r>
            <a:r>
              <a:rPr lang="tr-TR" sz="4000" dirty="0" err="1" smtClean="0">
                <a:solidFill>
                  <a:schemeClr val="bg1"/>
                </a:solidFill>
              </a:rPr>
              <a:t>me</a:t>
            </a:r>
            <a:r>
              <a:rPr lang="tr-TR" sz="4000" dirty="0" smtClean="0">
                <a:solidFill>
                  <a:schemeClr val="bg1"/>
                </a:solidFill>
              </a:rPr>
              <a:t> sinirleri salyangozda bulunur.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Vücudumuz dengesi beyincikle birlik-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</a:t>
            </a:r>
            <a:r>
              <a:rPr lang="tr-TR" sz="4000" dirty="0" err="1" smtClean="0">
                <a:solidFill>
                  <a:schemeClr val="bg1"/>
                </a:solidFill>
              </a:rPr>
              <a:t>te</a:t>
            </a:r>
            <a:r>
              <a:rPr lang="tr-TR" sz="4000" dirty="0" smtClean="0">
                <a:solidFill>
                  <a:schemeClr val="bg1"/>
                </a:solidFill>
              </a:rPr>
              <a:t> yarım daire </a:t>
            </a:r>
            <a:r>
              <a:rPr lang="tr-TR" sz="4000" dirty="0" err="1" smtClean="0">
                <a:solidFill>
                  <a:schemeClr val="bg1"/>
                </a:solidFill>
              </a:rPr>
              <a:t>kanallarıda</a:t>
            </a:r>
            <a:r>
              <a:rPr lang="tr-TR" sz="4000" dirty="0" smtClean="0">
                <a:solidFill>
                  <a:schemeClr val="bg1"/>
                </a:solidFill>
              </a:rPr>
              <a:t> sağlar.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tr-TR" dirty="0" smtClean="0">
                <a:solidFill>
                  <a:srgbClr val="C00000"/>
                </a:solidFill>
              </a:rPr>
              <a:t>SALYANGOZ VE YARIM DAİRE KANALLARI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3228536"/>
            <a:ext cx="9144000" cy="3629464"/>
          </a:xfrm>
        </p:spPr>
        <p:txBody>
          <a:bodyPr/>
          <a:lstStyle/>
          <a:p>
            <a:endParaRPr lang="tr-TR" dirty="0"/>
          </a:p>
        </p:txBody>
      </p:sp>
      <p:pic>
        <p:nvPicPr>
          <p:cNvPr id="4" name="3 Resim" descr="cochlea-xsec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3356992"/>
            <a:ext cx="6480720" cy="3501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5719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-243408"/>
            <a:ext cx="9144000" cy="710140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tr-TR" sz="4000" dirty="0" smtClean="0">
                <a:solidFill>
                  <a:srgbClr val="C00000"/>
                </a:solidFill>
              </a:rPr>
              <a:t>İŞİTME OLAYI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Kulak kepçesi tarafından toplanan 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ses dalgaları kulak yolunu geçerek kulak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zarına gelir ve zarı titreştirir.Kulak zarı-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</a:t>
            </a:r>
            <a:r>
              <a:rPr lang="tr-TR" sz="4000" dirty="0" err="1" smtClean="0">
                <a:solidFill>
                  <a:schemeClr val="bg1"/>
                </a:solidFill>
              </a:rPr>
              <a:t>nın</a:t>
            </a:r>
            <a:r>
              <a:rPr lang="tr-TR" sz="4000" dirty="0" smtClean="0">
                <a:solidFill>
                  <a:schemeClr val="bg1"/>
                </a:solidFill>
              </a:rPr>
              <a:t> titreşmesiyle  çekiç,örs ve üzengi 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kemikleri ses titreşimlerinin şiddetini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arttırarak oval pencereye iletilir.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Oval pencereye gelen ses dalgaları 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buradaki işitme almaçları tarafından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uyartıya dönüşür.Uyartı mesajı işitme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sinirleriyle beyindeki işitme sinirlerine 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gönderilir ve değerlendirilir.Böylece işitme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olayı </a:t>
            </a:r>
            <a:r>
              <a:rPr lang="tr-TR" sz="4000" dirty="0" err="1" smtClean="0">
                <a:solidFill>
                  <a:schemeClr val="bg1"/>
                </a:solidFill>
              </a:rPr>
              <a:t>gerçekleşiir</a:t>
            </a:r>
            <a:r>
              <a:rPr lang="tr-TR" sz="4000" dirty="0" smtClean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tr-TR" sz="4000" dirty="0" smtClean="0">
                <a:solidFill>
                  <a:srgbClr val="C00000"/>
                </a:solidFill>
              </a:rPr>
              <a:t>KULAK BOZUKLULUKLARI</a:t>
            </a:r>
          </a:p>
          <a:p>
            <a:pPr algn="l"/>
            <a:r>
              <a:rPr lang="tr-TR" sz="4000" dirty="0" smtClean="0">
                <a:solidFill>
                  <a:srgbClr val="C00000"/>
                </a:solidFill>
              </a:rPr>
              <a:t>   1)</a:t>
            </a:r>
            <a:r>
              <a:rPr lang="tr-TR" sz="4000" dirty="0" smtClean="0">
                <a:solidFill>
                  <a:schemeClr val="bg1"/>
                </a:solidFill>
              </a:rPr>
              <a:t>Sağırlık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</a:t>
            </a:r>
            <a:r>
              <a:rPr lang="tr-TR" sz="4000" dirty="0" smtClean="0">
                <a:solidFill>
                  <a:srgbClr val="C00000"/>
                </a:solidFill>
              </a:rPr>
              <a:t>2)</a:t>
            </a:r>
            <a:r>
              <a:rPr lang="tr-TR" sz="4000" dirty="0" smtClean="0">
                <a:solidFill>
                  <a:schemeClr val="bg1"/>
                </a:solidFill>
              </a:rPr>
              <a:t>Kulak kanaması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</a:t>
            </a:r>
            <a:r>
              <a:rPr lang="tr-TR" sz="4000" dirty="0" smtClean="0">
                <a:solidFill>
                  <a:srgbClr val="C00000"/>
                </a:solidFill>
              </a:rPr>
              <a:t>3)</a:t>
            </a:r>
            <a:r>
              <a:rPr lang="tr-TR" sz="4000" dirty="0" smtClean="0">
                <a:solidFill>
                  <a:schemeClr val="bg1"/>
                </a:solidFill>
              </a:rPr>
              <a:t>Kulak zarı sertleşmesi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</a:t>
            </a:r>
            <a:r>
              <a:rPr lang="tr-TR" sz="4000" dirty="0" smtClean="0">
                <a:solidFill>
                  <a:srgbClr val="C00000"/>
                </a:solidFill>
              </a:rPr>
              <a:t>4)</a:t>
            </a:r>
            <a:r>
              <a:rPr lang="tr-TR" sz="4000" dirty="0" smtClean="0">
                <a:solidFill>
                  <a:schemeClr val="bg1"/>
                </a:solidFill>
              </a:rPr>
              <a:t>İç kulak zedelenmesi</a:t>
            </a:r>
            <a:endParaRPr lang="tr-TR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/>
            <a:r>
              <a:rPr lang="tr-TR" dirty="0" smtClean="0"/>
              <a:t>  </a:t>
            </a:r>
            <a:r>
              <a:rPr lang="tr-TR" sz="4000" dirty="0" smtClean="0">
                <a:solidFill>
                  <a:srgbClr val="C00000"/>
                </a:solidFill>
              </a:rPr>
              <a:t>                     KULAK SAĞLIĞI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Kulak temiz tutulmalıdır.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Kulağa su kaçırılmamalıdır.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Kulak soğuktan korunmalıdır.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Kulağa sert cisimler sokulmamalıdır.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Şiddetli ses ve patlamalarda ağzımızı açmak.</a:t>
            </a:r>
            <a:endParaRPr lang="tr-TR" sz="3600" dirty="0">
              <a:solidFill>
                <a:schemeClr val="bg1"/>
              </a:solidFill>
            </a:endParaRPr>
          </a:p>
        </p:txBody>
      </p:sp>
      <p:pic>
        <p:nvPicPr>
          <p:cNvPr id="6" name="5 Resim" descr="kulak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4149080"/>
            <a:ext cx="3843139" cy="2447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tr-TR" sz="6000" dirty="0" smtClean="0">
                <a:solidFill>
                  <a:srgbClr val="C00000"/>
                </a:solidFill>
              </a:rPr>
              <a:t>GÖZ</a:t>
            </a:r>
          </a:p>
          <a:p>
            <a:pPr algn="l"/>
            <a:r>
              <a:rPr lang="tr-TR" sz="6000" dirty="0" smtClean="0">
                <a:solidFill>
                  <a:srgbClr val="C00000"/>
                </a:solidFill>
              </a:rPr>
              <a:t>  </a:t>
            </a:r>
            <a:r>
              <a:rPr lang="tr-TR" sz="3600" dirty="0" smtClean="0">
                <a:solidFill>
                  <a:schemeClr val="bg1"/>
                </a:solidFill>
              </a:rPr>
              <a:t>Göz görme organıdır.Işık almak için 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 özelleşmiştir.Görmeyi sağlayan yapılar 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 ışığı </a:t>
            </a:r>
            <a:r>
              <a:rPr lang="tr-TR" sz="3600" dirty="0" err="1" smtClean="0">
                <a:solidFill>
                  <a:schemeClr val="bg1"/>
                </a:solidFill>
              </a:rPr>
              <a:t>algılıyan</a:t>
            </a:r>
            <a:r>
              <a:rPr lang="tr-TR" sz="3600" dirty="0" smtClean="0">
                <a:solidFill>
                  <a:schemeClr val="bg1"/>
                </a:solidFill>
              </a:rPr>
              <a:t> duyu almaçları,göz merceği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 ve görme sinirleridir.Koruyucu yapılar ise 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 kaşlar,göz kapakları,gözyaşı bezleridir.Göz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 yaşı bezleri gözümüzün nemli kalmasını 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 sağlar.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>
            <a:spLocks noGrp="1"/>
          </p:cNvSpPr>
          <p:nvPr>
            <p:ph type="ctrTitle"/>
          </p:nvPr>
        </p:nvSpPr>
        <p:spPr>
          <a:xfrm flipV="1">
            <a:off x="533400" y="404664"/>
            <a:ext cx="7851648" cy="966936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5" name="4 Alt Başlık"/>
          <p:cNvSpPr>
            <a:spLocks noGrp="1"/>
          </p:cNvSpPr>
          <p:nvPr>
            <p:ph type="subTitle" idx="1"/>
          </p:nvPr>
        </p:nvSpPr>
        <p:spPr>
          <a:xfrm>
            <a:off x="0" y="404664"/>
            <a:ext cx="9144000" cy="6453336"/>
          </a:xfrm>
        </p:spPr>
        <p:txBody>
          <a:bodyPr>
            <a:normAutofit/>
          </a:bodyPr>
          <a:lstStyle/>
          <a:p>
            <a:pPr algn="ctr"/>
            <a:r>
              <a:rPr lang="tr-TR" sz="4000" dirty="0" smtClean="0">
                <a:solidFill>
                  <a:srgbClr val="C00000"/>
                </a:solidFill>
              </a:rPr>
              <a:t>DERİ</a:t>
            </a:r>
          </a:p>
          <a:p>
            <a:pPr algn="l"/>
            <a:r>
              <a:rPr lang="tr-TR" sz="4000" dirty="0" smtClean="0">
                <a:solidFill>
                  <a:srgbClr val="C00000"/>
                </a:solidFill>
              </a:rPr>
              <a:t>  </a:t>
            </a:r>
            <a:r>
              <a:rPr lang="tr-TR" sz="3600" dirty="0" smtClean="0">
                <a:solidFill>
                  <a:schemeClr val="bg1"/>
                </a:solidFill>
              </a:rPr>
              <a:t>Deri dokunma duyu organıdır.Vücudu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dıştan saran deri,en büyük duyu organıdır.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Derinin yapısında dokunmayı,basıncı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ağrıyı,sıcağı soğuğu algılayan duyu almaçları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bulunur.</a:t>
            </a:r>
            <a:endParaRPr lang="tr-TR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tr-TR" dirty="0" smtClean="0"/>
              <a:t> </a:t>
            </a:r>
            <a:r>
              <a:rPr lang="tr-TR" sz="4000" dirty="0" smtClean="0">
                <a:solidFill>
                  <a:srgbClr val="FF0000"/>
                </a:solidFill>
              </a:rPr>
              <a:t>DERİNİN BÖLÜMLERİ</a:t>
            </a:r>
          </a:p>
          <a:p>
            <a:pPr algn="l"/>
            <a:r>
              <a:rPr lang="tr-TR" sz="4000" dirty="0" smtClean="0">
                <a:solidFill>
                  <a:srgbClr val="FF0000"/>
                </a:solidFill>
              </a:rPr>
              <a:t>  1)ÜST DERİ:</a:t>
            </a:r>
            <a:r>
              <a:rPr lang="tr-TR" sz="4000" dirty="0" smtClean="0">
                <a:solidFill>
                  <a:schemeClr val="bg1"/>
                </a:solidFill>
              </a:rPr>
              <a:t>Derinin alt bölümlerini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dış etkilerden koruyan tabakadır.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Derinin rengini,üst deride bulunan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özel hücreler belirler.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</a:t>
            </a:r>
            <a:r>
              <a:rPr lang="tr-TR" sz="4000" dirty="0" smtClean="0">
                <a:solidFill>
                  <a:srgbClr val="FF0000"/>
                </a:solidFill>
              </a:rPr>
              <a:t>2)ALT DERİ:</a:t>
            </a:r>
            <a:r>
              <a:rPr lang="tr-TR" sz="4000" dirty="0" smtClean="0">
                <a:solidFill>
                  <a:schemeClr val="bg1"/>
                </a:solidFill>
              </a:rPr>
              <a:t>Üst deriye göre daha kalın-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dır.Kan damarları,kıl kasları,sinirler,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ter bezleri,yağ bezlerinden oluşur.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6" name="5 Resim" descr="deri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548680"/>
            <a:ext cx="7704856" cy="5472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5719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5" name="4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tr-TR" sz="4000" dirty="0" smtClean="0">
                <a:solidFill>
                  <a:srgbClr val="FF0000"/>
                </a:solidFill>
              </a:rPr>
              <a:t>DERİ SAĞLIĞI</a:t>
            </a:r>
          </a:p>
          <a:p>
            <a:pPr algn="l"/>
            <a:r>
              <a:rPr lang="tr-TR" sz="4000" dirty="0" smtClean="0">
                <a:solidFill>
                  <a:srgbClr val="FF0000"/>
                </a:solidFill>
              </a:rPr>
              <a:t> </a:t>
            </a:r>
            <a:r>
              <a:rPr lang="tr-TR" sz="4000" dirty="0" smtClean="0">
                <a:solidFill>
                  <a:schemeClr val="bg1"/>
                </a:solidFill>
              </a:rPr>
              <a:t> Vücut temiz tutulmalıdır.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Deri üstündeki kirler ve ölü hücreler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sık sık yıkanmalıdır.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Der;ezilme,kesilme ve yanmalardan 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korunmalıdır.</a:t>
            </a:r>
            <a:endParaRPr lang="tr-TR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tr-TR" sz="4000" dirty="0" smtClean="0">
                <a:solidFill>
                  <a:srgbClr val="FF0000"/>
                </a:solidFill>
              </a:rPr>
              <a:t> BURUN</a:t>
            </a:r>
          </a:p>
          <a:p>
            <a:pPr algn="l"/>
            <a:r>
              <a:rPr lang="tr-TR" sz="4000" dirty="0" smtClean="0">
                <a:solidFill>
                  <a:srgbClr val="FF0000"/>
                </a:solidFill>
              </a:rPr>
              <a:t>  </a:t>
            </a:r>
            <a:r>
              <a:rPr lang="tr-TR" sz="4000" dirty="0" smtClean="0">
                <a:solidFill>
                  <a:schemeClr val="bg1"/>
                </a:solidFill>
              </a:rPr>
              <a:t>Burun koku alma ve solunum organıdır.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yüzün ortasından iki delikle dışarı açı-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lan burun kemik ve kıkırdaktan 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oluşmuştur.Burun boşluğunun duvarları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burnun nemli kalmasını sağlayan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mukus salgısını üreten mukoza tabaka-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sı ile kaplıdır.</a:t>
            </a:r>
            <a:endParaRPr lang="tr-TR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6" name="5 Resim" descr="imagesCA50GD8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5719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5" name="4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tr-TR" sz="4000" dirty="0" smtClean="0">
                <a:solidFill>
                  <a:srgbClr val="FF0000"/>
                </a:solidFill>
              </a:rPr>
              <a:t>BURUN HASTALIKLARI</a:t>
            </a:r>
          </a:p>
          <a:p>
            <a:pPr algn="l"/>
            <a:r>
              <a:rPr lang="tr-TR" sz="4000" dirty="0" smtClean="0">
                <a:solidFill>
                  <a:srgbClr val="FF0000"/>
                </a:solidFill>
              </a:rPr>
              <a:t>  1)</a:t>
            </a:r>
            <a:r>
              <a:rPr lang="tr-TR" sz="4000" dirty="0" smtClean="0">
                <a:solidFill>
                  <a:schemeClr val="bg1"/>
                </a:solidFill>
              </a:rPr>
              <a:t>SÜNİZİT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</a:t>
            </a:r>
            <a:r>
              <a:rPr lang="tr-TR" sz="4000" dirty="0" smtClean="0">
                <a:solidFill>
                  <a:srgbClr val="FF0000"/>
                </a:solidFill>
              </a:rPr>
              <a:t>2)</a:t>
            </a:r>
            <a:r>
              <a:rPr lang="tr-TR" sz="4000" dirty="0" smtClean="0">
                <a:solidFill>
                  <a:schemeClr val="bg1"/>
                </a:solidFill>
              </a:rPr>
              <a:t>BURUN TIKANMASI</a:t>
            </a:r>
            <a:endParaRPr lang="tr-TR" sz="4000" dirty="0" smtClean="0">
              <a:solidFill>
                <a:srgbClr val="FF0000"/>
              </a:solidFill>
            </a:endParaRPr>
          </a:p>
          <a:p>
            <a:pPr algn="l"/>
            <a:r>
              <a:rPr lang="tr-TR" sz="4000" dirty="0" smtClean="0">
                <a:solidFill>
                  <a:srgbClr val="FF0000"/>
                </a:solidFill>
              </a:rPr>
              <a:t>  3)</a:t>
            </a:r>
            <a:r>
              <a:rPr lang="tr-TR" sz="4000" dirty="0" smtClean="0">
                <a:solidFill>
                  <a:schemeClr val="bg1"/>
                </a:solidFill>
              </a:rPr>
              <a:t>BURUN KANAMASI</a:t>
            </a:r>
            <a:endParaRPr lang="tr-TR" sz="4000" dirty="0" smtClean="0">
              <a:solidFill>
                <a:srgbClr val="FF0000"/>
              </a:solidFill>
            </a:endParaRPr>
          </a:p>
          <a:p>
            <a:pPr algn="l"/>
            <a:r>
              <a:rPr lang="tr-TR" sz="4000" dirty="0" smtClean="0">
                <a:solidFill>
                  <a:srgbClr val="FF0000"/>
                </a:solidFill>
              </a:rPr>
              <a:t>  4)</a:t>
            </a:r>
            <a:r>
              <a:rPr lang="tr-TR" sz="4000" dirty="0" smtClean="0">
                <a:solidFill>
                  <a:schemeClr val="bg1"/>
                </a:solidFill>
              </a:rPr>
              <a:t>SAMAN NEZLESİ</a:t>
            </a:r>
            <a:endParaRPr lang="tr-TR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 flipV="1">
            <a:off x="533400" y="1325881"/>
            <a:ext cx="7851648" cy="45719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tr-TR" dirty="0"/>
          </a:p>
        </p:txBody>
      </p:sp>
      <p:pic>
        <p:nvPicPr>
          <p:cNvPr id="4" name="3 Resim" descr="burun-kanamas[1]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427984" cy="3448050"/>
          </a:xfrm>
          <a:prstGeom prst="rect">
            <a:avLst/>
          </a:prstGeom>
        </p:spPr>
      </p:pic>
      <p:pic>
        <p:nvPicPr>
          <p:cNvPr id="5" name="4 Resim" descr="imagesCAT0SGU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0"/>
            <a:ext cx="4427984" cy="3429000"/>
          </a:xfrm>
          <a:prstGeom prst="rect">
            <a:avLst/>
          </a:prstGeom>
        </p:spPr>
      </p:pic>
      <p:pic>
        <p:nvPicPr>
          <p:cNvPr id="6" name="5 Resim" descr="bas-agrisi5-47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573016"/>
            <a:ext cx="4333875" cy="3284984"/>
          </a:xfrm>
          <a:prstGeom prst="rect">
            <a:avLst/>
          </a:prstGeom>
        </p:spPr>
      </p:pic>
      <p:pic>
        <p:nvPicPr>
          <p:cNvPr id="7" name="6 Resim" descr="sinizu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5" y="3573016"/>
            <a:ext cx="4355976" cy="3284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5719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tr-TR" sz="2800" dirty="0" smtClean="0">
                <a:solidFill>
                  <a:srgbClr val="FF0000"/>
                </a:solidFill>
              </a:rPr>
              <a:t>BURUN SAĞLIĞI</a:t>
            </a:r>
          </a:p>
          <a:p>
            <a:pPr algn="l"/>
            <a:r>
              <a:rPr lang="tr-TR" sz="2800" dirty="0" smtClean="0">
                <a:solidFill>
                  <a:srgbClr val="FF0000"/>
                </a:solidFill>
              </a:rPr>
              <a:t>  </a:t>
            </a:r>
            <a:r>
              <a:rPr lang="tr-TR" sz="2800" dirty="0" smtClean="0">
                <a:solidFill>
                  <a:schemeClr val="bg1"/>
                </a:solidFill>
              </a:rPr>
              <a:t>SİGARA İÇİLMEMELİDİR.</a:t>
            </a:r>
          </a:p>
          <a:p>
            <a:pPr algn="l"/>
            <a:r>
              <a:rPr lang="tr-TR" sz="2800" dirty="0" smtClean="0">
                <a:solidFill>
                  <a:schemeClr val="bg1"/>
                </a:solidFill>
              </a:rPr>
              <a:t>  BURUN KILLARI KOPARTILMAMALI.</a:t>
            </a:r>
          </a:p>
          <a:p>
            <a:pPr algn="l"/>
            <a:r>
              <a:rPr lang="tr-TR" sz="2800" dirty="0" smtClean="0">
                <a:solidFill>
                  <a:schemeClr val="bg1"/>
                </a:solidFill>
              </a:rPr>
              <a:t>  KOKUSU KESKİN OLAN MADDELER</a:t>
            </a:r>
          </a:p>
          <a:p>
            <a:pPr algn="l"/>
            <a:r>
              <a:rPr lang="tr-TR" sz="2800" dirty="0" smtClean="0">
                <a:solidFill>
                  <a:schemeClr val="bg1"/>
                </a:solidFill>
              </a:rPr>
              <a:t>  KOKLANMAMALIDIR.</a:t>
            </a:r>
          </a:p>
          <a:p>
            <a:pPr algn="l"/>
            <a:r>
              <a:rPr lang="tr-TR" sz="2800" dirty="0" smtClean="0">
                <a:solidFill>
                  <a:schemeClr val="bg1"/>
                </a:solidFill>
              </a:rPr>
              <a:t>  BURUN TIKANMASI,İLTİHAPLANMA</a:t>
            </a:r>
          </a:p>
          <a:p>
            <a:pPr algn="l"/>
            <a:r>
              <a:rPr lang="tr-TR" sz="2800" dirty="0" smtClean="0">
                <a:solidFill>
                  <a:schemeClr val="bg1"/>
                </a:solidFill>
              </a:rPr>
              <a:t>  VE TEKRARLAYAN BURUN KANAMA-</a:t>
            </a:r>
          </a:p>
          <a:p>
            <a:pPr algn="l"/>
            <a:r>
              <a:rPr lang="tr-TR" sz="2800" dirty="0" smtClean="0">
                <a:solidFill>
                  <a:schemeClr val="bg1"/>
                </a:solidFill>
              </a:rPr>
              <a:t>  LARINDA DOKTORA GİDİLMELİDİR.</a:t>
            </a:r>
            <a:endParaRPr lang="tr-TR" sz="2800" dirty="0" smtClean="0">
              <a:solidFill>
                <a:srgbClr val="FF0000"/>
              </a:solidFill>
            </a:endParaRPr>
          </a:p>
        </p:txBody>
      </p:sp>
      <p:pic>
        <p:nvPicPr>
          <p:cNvPr id="4" name="3 Resim" descr="no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4077072"/>
            <a:ext cx="4464496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 flipV="1">
            <a:off x="533400" y="1268760"/>
            <a:ext cx="7851648" cy="102840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tr-TR" sz="4000" dirty="0" smtClean="0">
                <a:solidFill>
                  <a:srgbClr val="FF0000"/>
                </a:solidFill>
              </a:rPr>
              <a:t>DİL</a:t>
            </a:r>
          </a:p>
          <a:p>
            <a:pPr algn="l"/>
            <a:r>
              <a:rPr lang="tr-TR" sz="4000" dirty="0" smtClean="0">
                <a:solidFill>
                  <a:srgbClr val="FF0000"/>
                </a:solidFill>
              </a:rPr>
              <a:t> </a:t>
            </a:r>
            <a:r>
              <a:rPr lang="tr-TR" sz="3600" dirty="0" smtClean="0">
                <a:solidFill>
                  <a:srgbClr val="FF0000"/>
                </a:solidFill>
              </a:rPr>
              <a:t> </a:t>
            </a:r>
            <a:r>
              <a:rPr lang="tr-TR" sz="3600" dirty="0" smtClean="0">
                <a:solidFill>
                  <a:schemeClr val="bg1"/>
                </a:solidFill>
              </a:rPr>
              <a:t>Tat alma organımızdır.Dilimizin ucunda,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yanlarında ve arkasında tatları algılamaya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yarayan tat tomurcukları bulunur.Tat alma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tomurcuklarının içinde duyu almaçları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bulunur.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</a:t>
            </a:r>
            <a:endParaRPr lang="tr-TR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769368"/>
          </a:xfrm>
        </p:spPr>
        <p:txBody>
          <a:bodyPr/>
          <a:lstStyle/>
          <a:p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/>
            <a:r>
              <a:rPr lang="tr-TR" sz="4000" dirty="0" smtClean="0"/>
              <a:t>   </a:t>
            </a:r>
            <a:r>
              <a:rPr lang="tr-TR" sz="4000" dirty="0" smtClean="0">
                <a:solidFill>
                  <a:schemeClr val="bg1"/>
                </a:solidFill>
              </a:rPr>
              <a:t>Göz,dıştan içe doğru sert tabaka,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 damar tabaka ve ağ tabaka olmak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 üzere üç tabakadan oluşur.</a:t>
            </a:r>
            <a:endParaRPr lang="tr-TR" sz="4000" dirty="0"/>
          </a:p>
        </p:txBody>
      </p:sp>
      <p:pic>
        <p:nvPicPr>
          <p:cNvPr id="4" name="3 Resim" descr="gozresimdetaylari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32856"/>
            <a:ext cx="9144000" cy="4725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tr-TR" dirty="0"/>
          </a:p>
        </p:txBody>
      </p:sp>
      <p:pic>
        <p:nvPicPr>
          <p:cNvPr id="4" name="3 Resim" descr="dil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13184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tr-TR" sz="4000" dirty="0" smtClean="0">
                <a:solidFill>
                  <a:srgbClr val="FF0000"/>
                </a:solidFill>
              </a:rPr>
              <a:t>DİL SAĞLIĞI</a:t>
            </a:r>
          </a:p>
          <a:p>
            <a:pPr algn="l"/>
            <a:r>
              <a:rPr lang="tr-TR" sz="4000" dirty="0" smtClean="0">
                <a:solidFill>
                  <a:srgbClr val="FF0000"/>
                </a:solidFill>
              </a:rPr>
              <a:t>  </a:t>
            </a:r>
            <a:r>
              <a:rPr lang="tr-TR" sz="4000" dirty="0" smtClean="0">
                <a:solidFill>
                  <a:schemeClr val="bg1"/>
                </a:solidFill>
              </a:rPr>
              <a:t>Alkol ve sigara kullanılmamalıdır.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Ağız ve diş temizliğine dikkat edilmeli.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Çok sıcak ve çok soğuk besinler</a:t>
            </a:r>
          </a:p>
          <a:p>
            <a:pPr algn="l"/>
            <a:r>
              <a:rPr lang="tr-TR" sz="4000" dirty="0" smtClean="0">
                <a:solidFill>
                  <a:schemeClr val="bg1"/>
                </a:solidFill>
              </a:rPr>
              <a:t>  tüketilmemelidir.</a:t>
            </a:r>
          </a:p>
        </p:txBody>
      </p:sp>
      <p:pic>
        <p:nvPicPr>
          <p:cNvPr id="4" name="3 Resim" descr="dil__2009_04_27__22_11_4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3501008"/>
            <a:ext cx="5328592" cy="3356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7101408"/>
          </a:xfrm>
        </p:spPr>
        <p:txBody>
          <a:bodyPr>
            <a:normAutofit/>
          </a:bodyPr>
          <a:lstStyle/>
          <a:p>
            <a:pPr algn="ctr"/>
            <a:endParaRPr lang="tr-TR" sz="4000" dirty="0" smtClean="0">
              <a:solidFill>
                <a:srgbClr val="7030A0"/>
              </a:solidFill>
            </a:endParaRPr>
          </a:p>
          <a:p>
            <a:pPr algn="l"/>
            <a:r>
              <a:rPr lang="tr-TR" sz="4000" dirty="0" smtClean="0">
                <a:solidFill>
                  <a:srgbClr val="7030A0"/>
                </a:solidFill>
              </a:rPr>
              <a:t>  </a:t>
            </a:r>
            <a:r>
              <a:rPr lang="tr-TR" sz="6000" dirty="0" smtClean="0">
                <a:solidFill>
                  <a:srgbClr val="7030A0"/>
                </a:solidFill>
              </a:rPr>
              <a:t>SILAYTIMIZ BİTMİŞTİR</a:t>
            </a:r>
          </a:p>
          <a:p>
            <a:pPr algn="l"/>
            <a:endParaRPr lang="tr-TR" sz="6000" dirty="0" smtClean="0">
              <a:solidFill>
                <a:srgbClr val="7030A0"/>
              </a:solidFill>
            </a:endParaRPr>
          </a:p>
          <a:p>
            <a:pPr algn="l"/>
            <a:r>
              <a:rPr lang="tr-TR" sz="6000" dirty="0" smtClean="0">
                <a:solidFill>
                  <a:srgbClr val="7030A0"/>
                </a:solidFill>
              </a:rPr>
              <a:t>  İZLEYEN HERKESE</a:t>
            </a:r>
            <a:r>
              <a:rPr lang="tr-TR" sz="4000" dirty="0" smtClean="0">
                <a:solidFill>
                  <a:srgbClr val="7030A0"/>
                </a:solidFill>
              </a:rPr>
              <a:t> </a:t>
            </a:r>
          </a:p>
          <a:p>
            <a:pPr algn="l"/>
            <a:endParaRPr lang="tr-TR" sz="4000" dirty="0" smtClean="0">
              <a:solidFill>
                <a:srgbClr val="7030A0"/>
              </a:solidFill>
            </a:endParaRPr>
          </a:p>
          <a:p>
            <a:pPr algn="l"/>
            <a:r>
              <a:rPr lang="tr-TR" sz="4000" smtClean="0">
                <a:solidFill>
                  <a:srgbClr val="7030A0"/>
                </a:solidFill>
              </a:rPr>
              <a:t>                          </a:t>
            </a:r>
            <a:r>
              <a:rPr lang="tr-TR" sz="6000" smtClean="0">
                <a:solidFill>
                  <a:srgbClr val="7030A0"/>
                </a:solidFill>
              </a:rPr>
              <a:t>TEŞEKKÜRLER…</a:t>
            </a:r>
            <a:endParaRPr lang="tr-TR" sz="4000" smtClean="0">
              <a:solidFill>
                <a:srgbClr val="7030A0"/>
              </a:solidFill>
            </a:endParaRPr>
          </a:p>
          <a:p>
            <a:pPr algn="l"/>
            <a:endParaRPr lang="tr-TR" sz="6000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tr-TR" sz="3600" dirty="0" smtClean="0">
                <a:solidFill>
                  <a:srgbClr val="C00000"/>
                </a:solidFill>
              </a:rPr>
              <a:t>SERT TABAKA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Sert tabaka gözün en dış kısmında bulunan    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beyaz renkli tabakadır.Sert tabaka gözü  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korur  ve gözün saydamlaşıp </a:t>
            </a:r>
            <a:r>
              <a:rPr lang="tr-TR" sz="3600" dirty="0" err="1" smtClean="0">
                <a:solidFill>
                  <a:schemeClr val="bg1"/>
                </a:solidFill>
              </a:rPr>
              <a:t>bobbeleşerek</a:t>
            </a:r>
            <a:endParaRPr lang="tr-TR" sz="3600" dirty="0" smtClean="0">
              <a:solidFill>
                <a:schemeClr val="bg1"/>
              </a:solidFill>
            </a:endParaRP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saydam tabakayı </a:t>
            </a:r>
            <a:r>
              <a:rPr lang="tr-TR" sz="3600" dirty="0" smtClean="0">
                <a:solidFill>
                  <a:srgbClr val="C00000"/>
                </a:solidFill>
              </a:rPr>
              <a:t>(</a:t>
            </a:r>
            <a:r>
              <a:rPr lang="tr-TR" sz="3600" dirty="0" smtClean="0">
                <a:solidFill>
                  <a:schemeClr val="bg1"/>
                </a:solidFill>
              </a:rPr>
              <a:t>kornea</a:t>
            </a:r>
            <a:r>
              <a:rPr lang="tr-TR" sz="3600" dirty="0" smtClean="0">
                <a:solidFill>
                  <a:srgbClr val="C00000"/>
                </a:solidFill>
              </a:rPr>
              <a:t>) </a:t>
            </a:r>
            <a:r>
              <a:rPr lang="tr-TR" sz="3600" dirty="0" smtClean="0">
                <a:solidFill>
                  <a:schemeClr val="bg1"/>
                </a:solidFill>
              </a:rPr>
              <a:t>oluşturur.Kornea,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ışığı bir mercek gibi kırarak göz bebeğine 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düşürür.</a:t>
            </a:r>
            <a:endParaRPr lang="tr-TR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851648" cy="1508758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tr-TR" sz="3600" dirty="0" smtClean="0">
                <a:solidFill>
                  <a:srgbClr val="C00000"/>
                </a:solidFill>
              </a:rPr>
              <a:t>DAMAR TABAKA</a:t>
            </a:r>
          </a:p>
          <a:p>
            <a:pPr algn="l"/>
            <a:r>
              <a:rPr lang="tr-TR" sz="3600" dirty="0" smtClean="0">
                <a:solidFill>
                  <a:srgbClr val="C00000"/>
                </a:solidFill>
              </a:rPr>
              <a:t>   </a:t>
            </a:r>
            <a:r>
              <a:rPr lang="tr-TR" sz="3600" dirty="0" smtClean="0">
                <a:solidFill>
                  <a:schemeClr val="bg1"/>
                </a:solidFill>
              </a:rPr>
              <a:t>Damar tabaka,sert tabakanın altında yer alır   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ve gözün beslenmesini sağlayan damarlardan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oluşur.Bu tabaka gözü karanlık oda haline 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getirerek görüntünün net oluşmasını sağlar.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Damar tabaka göze rengini veren irisi oluşturur.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İrisin ortasında göz bebeği adı verilen göz </a:t>
            </a:r>
            <a:r>
              <a:rPr lang="tr-TR" sz="3600" dirty="0" smtClean="0">
                <a:solidFill>
                  <a:schemeClr val="bg1"/>
                </a:solidFill>
              </a:rPr>
              <a:t>merceği</a:t>
            </a:r>
            <a:r>
              <a:rPr lang="tr-TR" sz="3600" dirty="0" smtClean="0">
                <a:solidFill>
                  <a:schemeClr val="bg1"/>
                </a:solidFill>
              </a:rPr>
              <a:t> </a:t>
            </a:r>
            <a:r>
              <a:rPr lang="tr-TR" sz="3600" dirty="0" smtClean="0">
                <a:solidFill>
                  <a:schemeClr val="bg1"/>
                </a:solidFill>
              </a:rPr>
              <a:t>vardır.Göz bebeği göze giren ışık 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miktarını ayarlar.</a:t>
            </a:r>
            <a:endParaRPr lang="tr-TR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tr-TR" sz="3600" dirty="0" smtClean="0">
                <a:solidFill>
                  <a:srgbClr val="C00000"/>
                </a:solidFill>
              </a:rPr>
              <a:t>AĞ TABAKA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Göz yuvarlağının en içte bulunan tabakadır.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 Işığa duyarlı duyu almaçları ve görme 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sinirleri ağ tabakada bulunur.Görme 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 sinirlerinin gözden çıktığı bölgede almaç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bulunmadığı için </a:t>
            </a:r>
            <a:r>
              <a:rPr lang="tr-TR" sz="3600" dirty="0" smtClean="0">
                <a:solidFill>
                  <a:schemeClr val="bg1"/>
                </a:solidFill>
              </a:rPr>
              <a:t>görüntü  </a:t>
            </a:r>
            <a:r>
              <a:rPr lang="tr-TR" sz="3600" dirty="0" smtClean="0">
                <a:solidFill>
                  <a:schemeClr val="bg1"/>
                </a:solidFill>
              </a:rPr>
              <a:t>meydana gelmez.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Bu sebeple bu bölgeye kör nokta denir.Sarı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lekede burada bulunur sarı lekede görüntü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terstir.İrisin arka kısmında göz merceği 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 bulunur.</a:t>
            </a:r>
            <a:endParaRPr lang="tr-TR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7851648" cy="833264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tr-TR" sz="3600" dirty="0" smtClean="0">
                <a:solidFill>
                  <a:srgbClr val="C00000"/>
                </a:solidFill>
              </a:rPr>
              <a:t>GÖRME OLAYI</a:t>
            </a:r>
          </a:p>
          <a:p>
            <a:pPr algn="l"/>
            <a:r>
              <a:rPr lang="tr-TR" sz="3600" dirty="0" smtClean="0">
                <a:solidFill>
                  <a:srgbClr val="C00000"/>
                </a:solidFill>
              </a:rPr>
              <a:t>   </a:t>
            </a:r>
            <a:r>
              <a:rPr lang="tr-TR" sz="3600" dirty="0" smtClean="0">
                <a:solidFill>
                  <a:schemeClr val="bg1"/>
                </a:solidFill>
              </a:rPr>
              <a:t>Cisimlerden yansıyan ışık ışınları korneada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 kırıldıktan sonra,göz bebeğinden geçerek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göz merceğine gelir.Göz merceğinde tekrar      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kırılır.Kırılan bu ışınlar ağ tabaka üzerine 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düşer.Sarı lekede görüntü ters oluşur.Görme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sinirleri aracılığıyla beyne gelip düz görüntü</a:t>
            </a:r>
          </a:p>
          <a:p>
            <a:pPr algn="l"/>
            <a:r>
              <a:rPr lang="tr-TR" sz="3600" dirty="0" smtClean="0">
                <a:solidFill>
                  <a:schemeClr val="bg1"/>
                </a:solidFill>
              </a:rPr>
              <a:t>   oluşur.</a:t>
            </a:r>
          </a:p>
          <a:p>
            <a:pPr algn="l"/>
            <a:endParaRPr lang="tr-TR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4" name="3 Resim" descr="gorme_olay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365</TotalTime>
  <Words>1071</Words>
  <Application>Microsoft Office PowerPoint</Application>
  <PresentationFormat>Ekran Gösterisi (4:3)</PresentationFormat>
  <Paragraphs>229</Paragraphs>
  <Slides>42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42</vt:i4>
      </vt:variant>
    </vt:vector>
  </HeadingPairs>
  <TitlesOfParts>
    <vt:vector size="43" baseType="lpstr">
      <vt:lpstr>Akış</vt:lpstr>
      <vt:lpstr>FEN VE TEKNOLOJİ PERFORMANS ÖDEVİM</vt:lpstr>
      <vt:lpstr>Slayt 2</vt:lpstr>
      <vt:lpstr>Slayt 3</vt:lpstr>
      <vt:lpstr> 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KULAK KEPÇESİ </vt:lpstr>
      <vt:lpstr>Slayt 24</vt:lpstr>
      <vt:lpstr>Slayt 25</vt:lpstr>
      <vt:lpstr>SALYANGOZ VE YARIM DAİRE KANALLARI</vt:lpstr>
      <vt:lpstr>Slayt 27</vt:lpstr>
      <vt:lpstr>Slayt 28</vt:lpstr>
      <vt:lpstr>Slayt 29</vt:lpstr>
      <vt:lpstr>Slayt 30</vt:lpstr>
      <vt:lpstr>Slayt 31</vt:lpstr>
      <vt:lpstr>Slayt 32</vt:lpstr>
      <vt:lpstr>Slayt 33</vt:lpstr>
      <vt:lpstr>Slayt 34</vt:lpstr>
      <vt:lpstr>Slayt 35</vt:lpstr>
      <vt:lpstr>Slayt 36</vt:lpstr>
      <vt:lpstr>Slayt 37</vt:lpstr>
      <vt:lpstr>Slayt 38</vt:lpstr>
      <vt:lpstr>Slayt 39</vt:lpstr>
      <vt:lpstr>Slayt 40</vt:lpstr>
      <vt:lpstr>Slayt 41</vt:lpstr>
      <vt:lpstr>Slayt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FEN VE TEKNOLOJİ PERFORMANS ÖDEVİM</dc:title>
  <dc:creator>yusufadam</dc:creator>
  <cp:lastModifiedBy>yusufadam</cp:lastModifiedBy>
  <cp:revision>40</cp:revision>
  <dcterms:created xsi:type="dcterms:W3CDTF">2011-01-05T12:23:04Z</dcterms:created>
  <dcterms:modified xsi:type="dcterms:W3CDTF">2011-01-12T19:27:04Z</dcterms:modified>
</cp:coreProperties>
</file>